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8" r:id="rId31"/>
    <p:sldId id="290" r:id="rId32"/>
    <p:sldId id="291" r:id="rId33"/>
    <p:sldId id="292" r:id="rId34"/>
    <p:sldId id="289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69" r:id="rId44"/>
  </p:sldIdLst>
  <p:sldSz cx="9144000" cy="6858000" type="screen4x3"/>
  <p:notesSz cx="6858000" cy="9144000"/>
  <p:custDataLst>
    <p:tags r:id="rId4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124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3DC2-B909-4E8C-82BD-B7621117708D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D69FE-6C33-42BF-810F-8E1F72789A5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D69FE-6C33-42BF-810F-8E1F72789A5F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269A560-4D41-4A93-AB47-AE1D14B3C26F}" type="datetimeFigureOut">
              <a:rPr lang="ru-RU" smtClean="0"/>
              <a:pPr/>
              <a:t>17.12.2012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B5881-87B8-4455-82D4-A24C0748048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Визуализация полупрозрачных объектов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2780928"/>
            <a:ext cx="85324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   // normal in model space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  // view direction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= view_position.xyz - gl_Vertex.xyz;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(1)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ambient color</a:t>
            </a:r>
            <a:endParaRPr lang="ru-RU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Calculate refracted color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(Environment, </a:t>
            </a:r>
            <a:endParaRPr lang="ru-RU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refract(-v, n,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улучшения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Не учитывается отражаемый свет</a:t>
            </a:r>
          </a:p>
          <a:p>
            <a:pPr lvl="1"/>
            <a:r>
              <a:rPr lang="ru-RU" dirty="0" smtClean="0"/>
              <a:t>Чем больше угол падения, тем меньше света преломляется</a:t>
            </a:r>
            <a:r>
              <a:rPr lang="en-US" dirty="0" smtClean="0"/>
              <a:t> </a:t>
            </a:r>
            <a:r>
              <a:rPr lang="ru-RU" dirty="0" smtClean="0"/>
              <a:t>и тем больше света отражается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433825"/>
            <a:ext cx="4038600" cy="3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чистого отражения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Environment;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float ambient;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fragment normal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eye direction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normalize view and normal vectors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Calculate reflected color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20672" t="10844" r="1367" b="29513"/>
          <a:stretch>
            <a:fillRect/>
          </a:stretch>
        </p:blipFill>
        <p:spPr bwMode="auto">
          <a:xfrm>
            <a:off x="611560" y="1844824"/>
            <a:ext cx="8218657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Комбинируем отраженный и преломленный свет</a:t>
            </a:r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Коэффициенты преломленного и отраженного света скомбинируем в зависимости от синуса отраженного и преломленного света</a:t>
            </a:r>
            <a:endParaRPr lang="ru-RU" dirty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1521" y="3789040"/>
          <a:ext cx="4608512" cy="2118682"/>
        </p:xfrm>
        <a:graphic>
          <a:graphicData uri="http://schemas.openxmlformats.org/presentationml/2006/ole">
            <p:oleObj spid="_x0000_s9218" name="Формула" r:id="rId3" imgW="2120760" imgH="977760" progId="Equation.3">
              <p:embed/>
            </p:oleObj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5364088" y="4653136"/>
            <a:ext cx="3600400" cy="1512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>
            <a:endCxn id="8" idx="0"/>
          </p:cNvCxnSpPr>
          <p:nvPr/>
        </p:nvCxnSpPr>
        <p:spPr>
          <a:xfrm rot="16200000" flipH="1">
            <a:off x="5940152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8" idx="0"/>
          </p:cNvCxnSpPr>
          <p:nvPr/>
        </p:nvCxnSpPr>
        <p:spPr>
          <a:xfrm rot="5400000" flipH="1" flipV="1">
            <a:off x="6589018" y="4077072"/>
            <a:ext cx="115133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</p:cNvCxnSpPr>
          <p:nvPr/>
        </p:nvCxnSpPr>
        <p:spPr>
          <a:xfrm rot="5400000" flipH="1" flipV="1">
            <a:off x="7164288" y="3429000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8" idx="0"/>
          </p:cNvCxnSpPr>
          <p:nvPr/>
        </p:nvCxnSpPr>
        <p:spPr>
          <a:xfrm rot="16200000" flipH="1">
            <a:off x="6732240" y="5085184"/>
            <a:ext cx="129614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44408" y="3645024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164288" y="35730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5724128" y="414908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24128" y="472514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6804248" y="400506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51571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8" idx="0"/>
          </p:cNvCxnSpPr>
          <p:nvPr/>
        </p:nvCxnSpPr>
        <p:spPr>
          <a:xfrm rot="16200000" flipH="1">
            <a:off x="6588224" y="5229200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72200" y="364502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-</a:t>
            </a:r>
            <a:r>
              <a:rPr lang="en-US" dirty="0" smtClean="0"/>
              <a:t>v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779687"/>
            <a:ext cx="91440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Environment;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// environment map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ambient;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// ambient color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// fragment normal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// eye direction</a:t>
            </a:r>
          </a:p>
          <a:p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vec3 n = normalize(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vec3 v = normalize(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vec4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(Environment, refract(-v, n,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vec4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textureCube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(Environment, reflect(-v, n));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float cosine = dot(n, v);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float sine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(1.0 - cosine * cosine);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float sine2 = clamp(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 sine, 0.0, 1.0);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 sine +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(1.0 - sine2) *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+ ambient;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Дисперсия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Явление зависимости абсолютного показателя преломления вещества от длины волны</a:t>
            </a:r>
          </a:p>
          <a:p>
            <a:pPr lvl="1"/>
            <a:r>
              <a:rPr lang="ru-RU" dirty="0" smtClean="0"/>
              <a:t>Обычно чем больше частота волны, тем больше показатель преломления среды и меньше ее скорость света в ней</a:t>
            </a:r>
          </a:p>
          <a:p>
            <a:pPr lvl="1"/>
            <a:r>
              <a:rPr lang="ru-RU" dirty="0" smtClean="0"/>
              <a:t>Аномальная дисперсия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852936"/>
            <a:ext cx="4041188" cy="25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Взаимодействие света с полупрозрачными объектами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 smtClean="0"/>
              <a:t>Рефракция</a:t>
            </a:r>
            <a:r>
              <a:rPr lang="ru-RU" dirty="0" smtClean="0"/>
              <a:t> - изменение направления распространения волн электромагнитного излучения, возникающее на границе раздела двух прозрачных для этих волн сред или в толще среды с непрерывно изменяющимися свойствами.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92460"/>
            <a:ext cx="4038600" cy="269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Эмулируем дисперсию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Создаем одномерную текстуру радужного спектра</a:t>
            </a:r>
          </a:p>
          <a:p>
            <a:r>
              <a:rPr lang="ru-RU" dirty="0" smtClean="0"/>
              <a:t>Степень дисперсии (координата в текстуре спектра) будет вычисляться по формуле:</a:t>
            </a:r>
          </a:p>
          <a:p>
            <a:r>
              <a:rPr lang="ru-RU" dirty="0" smtClean="0"/>
              <a:t>Цвет из спектра подмешивается к результирующему цвету</a:t>
            </a:r>
          </a:p>
          <a:p>
            <a:pPr lvl="1"/>
            <a:endParaRPr lang="ru-RU" dirty="0"/>
          </a:p>
        </p:txBody>
      </p:sp>
      <p:pic>
        <p:nvPicPr>
          <p:cNvPr id="8" name="Содержимое 4" descr="rainbow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76056" y="2708920"/>
            <a:ext cx="3600372" cy="1728192"/>
          </a:xfrm>
          <a:prstGeom prst="rect">
            <a:avLst/>
          </a:prstGeom>
        </p:spPr>
      </p:pic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220072" y="4509120"/>
          <a:ext cx="2575711" cy="792088"/>
        </p:xfrm>
        <a:graphic>
          <a:graphicData uri="http://schemas.openxmlformats.org/presentationml/2006/ole">
            <p:oleObj spid="_x0000_s11266" name="Формула" r:id="rId4" imgW="660240" imgH="20304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11552" y="530120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s-</a:t>
            </a:r>
            <a:r>
              <a:rPr lang="ru-RU" dirty="0" smtClean="0"/>
              <a:t>коэффициент дисперсии (чем больше, тем заметнее дисперсионная картина). Подойдут значения от 0</a:t>
            </a:r>
            <a:r>
              <a:rPr lang="en-US" dirty="0" smtClean="0"/>
              <a:t>.</a:t>
            </a:r>
            <a:r>
              <a:rPr lang="ru-RU" dirty="0" smtClean="0"/>
              <a:t>1 до 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779687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samplerCube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Environment;// environment map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ambient;   // ambient color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refractionIndex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   // fragment normal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varying vec3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vViewVec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  // eye direction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sampler2D Rainbow;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   …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vec4 rainbow = texture2D(Rainbow, vec2(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(cosine,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rainbowSpread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), 0.0));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vec4 rain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rainbowScale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 rainbow *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// mix reflected and refracted colors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reflectedColor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 sine + ambient + </a:t>
            </a:r>
            <a:endParaRPr lang="ru-RU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mix(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refractedColor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rain, sine2);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 l="20672" t="11619" r="776" b="29033"/>
          <a:stretch>
            <a:fillRect/>
          </a:stretch>
        </p:blipFill>
        <p:spPr bwMode="auto">
          <a:xfrm>
            <a:off x="611560" y="1844824"/>
            <a:ext cx="8280920" cy="4770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20672" t="10844" r="776" b="29513"/>
          <a:stretch>
            <a:fillRect/>
          </a:stretch>
        </p:blipFill>
        <p:spPr bwMode="auto">
          <a:xfrm>
            <a:off x="611560" y="1844824"/>
            <a:ext cx="8280920" cy="479421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Нефотореалистичный</a:t>
            </a:r>
            <a:r>
              <a:rPr lang="ru-RU" dirty="0" smtClean="0"/>
              <a:t> </a:t>
            </a:r>
            <a:r>
              <a:rPr lang="ru-RU" dirty="0" err="1" smtClean="0"/>
              <a:t>рендеринг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npr_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3187" y="4149080"/>
            <a:ext cx="6320813" cy="270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Non-photorealistic rendering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Область компьютерной графики, нацеленная на создание широкого спектра выразительных художественных стилей</a:t>
            </a:r>
          </a:p>
          <a:p>
            <a:pPr lvl="1"/>
            <a:r>
              <a:rPr lang="ru-RU" dirty="0" smtClean="0"/>
              <a:t>Рисование</a:t>
            </a:r>
            <a:endParaRPr lang="en-US" dirty="0" smtClean="0"/>
          </a:p>
          <a:p>
            <a:pPr lvl="1"/>
            <a:r>
              <a:rPr lang="ru-RU" dirty="0" smtClean="0"/>
              <a:t>Черчение</a:t>
            </a:r>
          </a:p>
          <a:p>
            <a:pPr lvl="1"/>
            <a:r>
              <a:rPr lang="ru-RU" dirty="0" smtClean="0"/>
              <a:t>Технические иллюстрации</a:t>
            </a:r>
          </a:p>
          <a:p>
            <a:pPr lvl="1"/>
            <a:r>
              <a:rPr lang="ru-RU" dirty="0" smtClean="0"/>
              <a:t>Трехмерные </a:t>
            </a:r>
            <a:r>
              <a:rPr lang="ru-RU" dirty="0" err="1" smtClean="0"/>
              <a:t>мультифильмы</a:t>
            </a:r>
            <a:endParaRPr lang="ru-RU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56" t="25062" r="6374" b="10629"/>
          <a:stretch>
            <a:fillRect/>
          </a:stretch>
        </p:blipFill>
        <p:spPr bwMode="auto">
          <a:xfrm>
            <a:off x="4607496" y="2852936"/>
            <a:ext cx="453650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Hatching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штриховка)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hat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3861048"/>
            <a:ext cx="3931143" cy="2664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Штриховка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Артистических прием, основанный на передаче света и тени при помощи близко расположенных параллельных линий</a:t>
            </a:r>
          </a:p>
          <a:p>
            <a:r>
              <a:rPr lang="ru-RU" dirty="0" smtClean="0"/>
              <a:t>Принцип создания в реальном времени</a:t>
            </a:r>
          </a:p>
          <a:p>
            <a:pPr lvl="1"/>
            <a:r>
              <a:rPr lang="ru-RU" dirty="0" smtClean="0"/>
              <a:t>Подготавливаются </a:t>
            </a:r>
            <a:r>
              <a:rPr lang="en-US" dirty="0" smtClean="0"/>
              <a:t>N</a:t>
            </a:r>
            <a:r>
              <a:rPr lang="ru-RU" dirty="0" smtClean="0"/>
              <a:t> текстур, задающих разные степени штриховки</a:t>
            </a:r>
          </a:p>
          <a:p>
            <a:pPr lvl="1"/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r>
              <a:rPr lang="ru-RU" dirty="0" smtClean="0"/>
              <a:t> вычисляет освещенность каждой вершины в диапазоне от 0 до 1</a:t>
            </a:r>
          </a:p>
          <a:p>
            <a:pPr lvl="1"/>
            <a:r>
              <a:rPr lang="ru-RU" dirty="0" smtClean="0"/>
              <a:t>На основе цвета вершины вычисляются весовые коэффициенты смешивания текстур и передаются фрагментному </a:t>
            </a:r>
            <a:r>
              <a:rPr lang="ru-RU" dirty="0" err="1" smtClean="0"/>
              <a:t>шейдеру</a:t>
            </a:r>
            <a:endParaRPr lang="ru-RU" dirty="0" smtClean="0"/>
          </a:p>
          <a:p>
            <a:pPr lvl="1"/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вычисляет цвет фрагмента как взвешенное значение цвета текстур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Текстуры штриховки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060848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437112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4208" y="4419600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r>
              <a:rPr lang="ru-RU" dirty="0" smtClean="0"/>
              <a:t> (начало)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2056686"/>
            <a:ext cx="8892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vec2(gl_MultiTexCoord0);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posW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 gl_Vertex.xyz;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normalize(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float  diffuse = clamp(dot(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lightDir.xyz,normalW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0.0, 1.0);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diffuse = diffuse * diffuse;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diffuse = diffuse * diffuse;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r>
              <a:rPr lang="ru-RU" dirty="0" smtClean="0"/>
              <a:t> (продолжение)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float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diffuse * 6.0;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vec3 weight0 = vec3(0.0);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vec3 weight1 = vec3(0.0);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&gt;5.0)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weight0.x = 1.0;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&gt;4.0)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weight0.x = 1.0 - (5.0 -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weight0.y = 1.0 - weight0.x;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&gt;3.0)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weight0.y = 1.0 - (4.0 -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weight0.z = 1.0 - weight0.y;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Причина возникновения рефракции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Различие в скоростях электромагнитных волн контактирующих </a:t>
            </a:r>
            <a:r>
              <a:rPr lang="ru-RU" dirty="0" smtClean="0"/>
              <a:t>сред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r>
              <a:rPr lang="ru-RU" dirty="0" smtClean="0"/>
              <a:t> (окончание)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779687"/>
            <a:ext cx="8892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&gt;2.0)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weight0.z = 1.0 - (3.0 -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weight1.x = 1.0 - weight0.z;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&gt;1.0)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weight1.x = 1.0 - (2.0 -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weight1.y = 1.0 - weight1.x;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else if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&gt;0.0)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weight1.y = 1.0 - (1.0 -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hatchFactor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weight1.z = 1.0 - weight1.y;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vHatchWeights0 = weight0;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vHatchWeights1 = weight1;   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(окончание)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Hatch0;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Hatch1;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Hatch2;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Hatch3;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Hatch4;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Hatch5;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vHatchWeights0;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vHatchWeights1;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texture2D(Hatch0,vTexCoord) * vHatchWeights0.x +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texture2D(Hatch1,vTexCoord) * vHatchWeights0.y +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texture2D(Hatch2,vTexCoord) * vHatchWeights0.z +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texture2D(Hatch3,vTexCoord) * vHatchWeights1.x +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texture2D(Hatch4,vTexCoord) * vHatchWeights1.y +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texture2D(Hatch5,vTexCoord) * vHatchWeights1.z;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24492" r="22338" b="32906"/>
          <a:stretch>
            <a:fillRect/>
          </a:stretch>
        </p:blipFill>
        <p:spPr bwMode="auto">
          <a:xfrm>
            <a:off x="0" y="2348880"/>
            <a:ext cx="48965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4094" t="22890" r="21650" b="36057"/>
          <a:stretch>
            <a:fillRect/>
          </a:stretch>
        </p:blipFill>
        <p:spPr bwMode="auto">
          <a:xfrm>
            <a:off x="4967536" y="2420888"/>
            <a:ext cx="41764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Metallic cartoon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metalic-carto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7225" y="3409950"/>
            <a:ext cx="4676775" cy="3448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создания эффекта </a:t>
            </a:r>
            <a:r>
              <a:rPr lang="en-US" dirty="0" smtClean="0"/>
              <a:t>metallic cartoon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Создается текстура, задающая плавный переход от света к тени</a:t>
            </a:r>
          </a:p>
          <a:p>
            <a:pPr lvl="1"/>
            <a:r>
              <a:rPr lang="ru-RU" dirty="0" smtClean="0"/>
              <a:t>Функция трансформации цвета</a:t>
            </a:r>
          </a:p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выполняет трансформацию освещенности фрагмента на основе данной текстурной функции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80112" y="2060848"/>
            <a:ext cx="3345776" cy="12961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5373216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508104" y="3588260"/>
            <a:ext cx="3312368" cy="1450880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6391" h="1450880">
                <a:moveTo>
                  <a:pt x="132015" y="128772"/>
                </a:moveTo>
                <a:cubicBezTo>
                  <a:pt x="132015" y="128772"/>
                  <a:pt x="0" y="116771"/>
                  <a:pt x="276031" y="128772"/>
                </a:cubicBezTo>
                <a:cubicBezTo>
                  <a:pt x="552062" y="140773"/>
                  <a:pt x="1493075" y="0"/>
                  <a:pt x="1788199" y="200781"/>
                </a:cubicBezTo>
                <a:cubicBezTo>
                  <a:pt x="2090782" y="358335"/>
                  <a:pt x="1882207" y="1157484"/>
                  <a:pt x="2076231" y="1280900"/>
                </a:cubicBezTo>
                <a:cubicBezTo>
                  <a:pt x="2256145" y="1450880"/>
                  <a:pt x="3172428" y="1322406"/>
                  <a:pt x="3516391" y="135290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5400000" flipH="1" flipV="1">
            <a:off x="4572794" y="4508326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35730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53732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8604448" y="537321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5652120" y="3645024"/>
            <a:ext cx="3024336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view_position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light0;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light1;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light2;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normalize( view_position.xyz - gl_Vertex.xyz );</a:t>
            </a:r>
          </a:p>
          <a:p>
            <a:r>
              <a:rPr lang="ru-RU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vLight1 = normalize(light0.xyz - gl_Vertex.xyz);   // Light 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vLight2 = normalize(light1.xyz - gl_Vertex.xyz);   // Light 2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vLight3 = normalize(light2.xyz - gl_Vertex.xyz);   // Light 3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8412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Outline;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vec4 Material;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vLight1;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vLight2;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vLight3;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vec3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norm = normalize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vec2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vec2(1.0 - dot (norm, normalize(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vView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)), 0.5);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outline = texture2D(Outline,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).xyz;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float lighting = (dot (normalize (vLight1), norm) * 0.5 + 0.5) +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     (dot (normalize (vLight2), norm) * 0.5 + 0.5) +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     (dot (normalize (vLight3), norm) * 0.5 + 0.5);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vec4(outline,1.0) * vec4(lighting) * Material;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46950" t="21394" r="22338" b="46848"/>
          <a:stretch>
            <a:fillRect/>
          </a:stretch>
        </p:blipFill>
        <p:spPr bwMode="auto">
          <a:xfrm>
            <a:off x="251520" y="2924944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l="48819" t="15919" r="26966" b="36832"/>
          <a:stretch>
            <a:fillRect/>
          </a:stretch>
        </p:blipFill>
        <p:spPr bwMode="auto">
          <a:xfrm>
            <a:off x="5292080" y="1988840"/>
            <a:ext cx="29523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Toon</a:t>
            </a:r>
            <a:r>
              <a:rPr lang="en-US" dirty="0" smtClean="0"/>
              <a:t> shading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toon-sha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3140968"/>
            <a:ext cx="4514850" cy="356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создания эффекта </a:t>
            </a:r>
            <a:r>
              <a:rPr lang="en-US" dirty="0" err="1" smtClean="0"/>
              <a:t>Toon</a:t>
            </a:r>
            <a:r>
              <a:rPr lang="en-US" dirty="0" smtClean="0"/>
              <a:t> shading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Создается одномерная ступенчатая текстура, задающая функцию преобразования освещенности</a:t>
            </a:r>
          </a:p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r>
              <a:rPr lang="ru-RU" dirty="0" smtClean="0"/>
              <a:t> вычисляет диффузную составляющую освещенности вершины</a:t>
            </a:r>
          </a:p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r>
              <a:rPr lang="ru-RU" dirty="0" smtClean="0"/>
              <a:t> трансформирует диффузную освещенность с использованием функции преобразования</a:t>
            </a:r>
            <a:endParaRPr lang="ru-RU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276872"/>
            <a:ext cx="3384376" cy="1744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5508104" y="6165304"/>
            <a:ext cx="33478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652120" y="4509120"/>
            <a:ext cx="3168352" cy="1500167"/>
          </a:xfrm>
          <a:custGeom>
            <a:avLst/>
            <a:gdLst>
              <a:gd name="connsiteX0" fmla="*/ 0 w 3251200"/>
              <a:gd name="connsiteY0" fmla="*/ 215296 h 1654629"/>
              <a:gd name="connsiteX1" fmla="*/ 1306286 w 3251200"/>
              <a:gd name="connsiteY1" fmla="*/ 200781 h 1654629"/>
              <a:gd name="connsiteX2" fmla="*/ 1770743 w 3251200"/>
              <a:gd name="connsiteY2" fmla="*/ 1419981 h 1654629"/>
              <a:gd name="connsiteX3" fmla="*/ 3251200 w 3251200"/>
              <a:gd name="connsiteY3" fmla="*/ 1608667 h 1654629"/>
              <a:gd name="connsiteX0" fmla="*/ 0 w 3251200"/>
              <a:gd name="connsiteY0" fmla="*/ 127962 h 1552739"/>
              <a:gd name="connsiteX1" fmla="*/ 1461301 w 3251200"/>
              <a:gd name="connsiteY1" fmla="*/ 200781 h 1552739"/>
              <a:gd name="connsiteX2" fmla="*/ 1770743 w 3251200"/>
              <a:gd name="connsiteY2" fmla="*/ 1332647 h 1552739"/>
              <a:gd name="connsiteX3" fmla="*/ 3251200 w 3251200"/>
              <a:gd name="connsiteY3" fmla="*/ 1521333 h 1552739"/>
              <a:gd name="connsiteX0" fmla="*/ 0 w 3251200"/>
              <a:gd name="connsiteY0" fmla="*/ 107648 h 1532425"/>
              <a:gd name="connsiteX1" fmla="*/ 1461301 w 3251200"/>
              <a:gd name="connsiteY1" fmla="*/ 180467 h 1532425"/>
              <a:gd name="connsiteX2" fmla="*/ 1770743 w 3251200"/>
              <a:gd name="connsiteY2" fmla="*/ 1312333 h 1532425"/>
              <a:gd name="connsiteX3" fmla="*/ 3251200 w 3251200"/>
              <a:gd name="connsiteY3" fmla="*/ 1501019 h 1532425"/>
              <a:gd name="connsiteX0" fmla="*/ 0 w 3251200"/>
              <a:gd name="connsiteY0" fmla="*/ 114823 h 1551601"/>
              <a:gd name="connsiteX1" fmla="*/ 1389293 w 3251200"/>
              <a:gd name="connsiteY1" fmla="*/ 115634 h 1551601"/>
              <a:gd name="connsiteX2" fmla="*/ 1770743 w 3251200"/>
              <a:gd name="connsiteY2" fmla="*/ 1319508 h 1551601"/>
              <a:gd name="connsiteX3" fmla="*/ 3251200 w 3251200"/>
              <a:gd name="connsiteY3" fmla="*/ 1508194 h 1551601"/>
              <a:gd name="connsiteX0" fmla="*/ 0 w 3251200"/>
              <a:gd name="connsiteY0" fmla="*/ 107648 h 1544426"/>
              <a:gd name="connsiteX1" fmla="*/ 1389293 w 3251200"/>
              <a:gd name="connsiteY1" fmla="*/ 108459 h 1544426"/>
              <a:gd name="connsiteX2" fmla="*/ 1770743 w 3251200"/>
              <a:gd name="connsiteY2" fmla="*/ 1312333 h 1544426"/>
              <a:gd name="connsiteX3" fmla="*/ 3251200 w 3251200"/>
              <a:gd name="connsiteY3" fmla="*/ 1501019 h 1544426"/>
              <a:gd name="connsiteX0" fmla="*/ 0 w 3251200"/>
              <a:gd name="connsiteY0" fmla="*/ 36451 h 1473229"/>
              <a:gd name="connsiteX1" fmla="*/ 1389293 w 3251200"/>
              <a:gd name="connsiteY1" fmla="*/ 37262 h 1473229"/>
              <a:gd name="connsiteX2" fmla="*/ 1770743 w 3251200"/>
              <a:gd name="connsiteY2" fmla="*/ 1241136 h 1473229"/>
              <a:gd name="connsiteX3" fmla="*/ 3251200 w 3251200"/>
              <a:gd name="connsiteY3" fmla="*/ 1429822 h 1473229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36451 h 1473230"/>
              <a:gd name="connsiteX1" fmla="*/ 1533309 w 3251200"/>
              <a:gd name="connsiteY1" fmla="*/ 37261 h 1473230"/>
              <a:gd name="connsiteX2" fmla="*/ 1770743 w 3251200"/>
              <a:gd name="connsiteY2" fmla="*/ 1241136 h 1473230"/>
              <a:gd name="connsiteX3" fmla="*/ 3251200 w 3251200"/>
              <a:gd name="connsiteY3" fmla="*/ 1429822 h 1473230"/>
              <a:gd name="connsiteX0" fmla="*/ 0 w 3251200"/>
              <a:gd name="connsiteY0" fmla="*/ 74031 h 1510810"/>
              <a:gd name="connsiteX1" fmla="*/ 1533309 w 3251200"/>
              <a:gd name="connsiteY1" fmla="*/ 74841 h 1510810"/>
              <a:gd name="connsiteX2" fmla="*/ 1770743 w 3251200"/>
              <a:gd name="connsiteY2" fmla="*/ 1278716 h 1510810"/>
              <a:gd name="connsiteX3" fmla="*/ 3251200 w 3251200"/>
              <a:gd name="connsiteY3" fmla="*/ 1467402 h 1510810"/>
              <a:gd name="connsiteX0" fmla="*/ 234410 w 3485610"/>
              <a:gd name="connsiteY0" fmla="*/ 199971 h 1636750"/>
              <a:gd name="connsiteX1" fmla="*/ 255551 w 3485610"/>
              <a:gd name="connsiteY1" fmla="*/ 128772 h 1636750"/>
              <a:gd name="connsiteX2" fmla="*/ 1767719 w 3485610"/>
              <a:gd name="connsiteY2" fmla="*/ 200781 h 1636750"/>
              <a:gd name="connsiteX3" fmla="*/ 2005153 w 3485610"/>
              <a:gd name="connsiteY3" fmla="*/ 1404656 h 1636750"/>
              <a:gd name="connsiteX4" fmla="*/ 3485610 w 3485610"/>
              <a:gd name="connsiteY4" fmla="*/ 1593342 h 1636750"/>
              <a:gd name="connsiteX0" fmla="*/ 234410 w 3485610"/>
              <a:gd name="connsiteY0" fmla="*/ 199971 h 1657010"/>
              <a:gd name="connsiteX1" fmla="*/ 255551 w 3485610"/>
              <a:gd name="connsiteY1" fmla="*/ 128772 h 1657010"/>
              <a:gd name="connsiteX2" fmla="*/ 1767719 w 3485610"/>
              <a:gd name="connsiteY2" fmla="*/ 200781 h 1657010"/>
              <a:gd name="connsiteX3" fmla="*/ 2055751 w 3485610"/>
              <a:gd name="connsiteY3" fmla="*/ 1424916 h 1657010"/>
              <a:gd name="connsiteX4" fmla="*/ 3485610 w 3485610"/>
              <a:gd name="connsiteY4" fmla="*/ 1593342 h 1657010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4896"/>
              <a:gd name="connsiteX1" fmla="*/ 255551 w 3485610"/>
              <a:gd name="connsiteY1" fmla="*/ 128772 h 1594896"/>
              <a:gd name="connsiteX2" fmla="*/ 1767719 w 3485610"/>
              <a:gd name="connsiteY2" fmla="*/ 200781 h 1594896"/>
              <a:gd name="connsiteX3" fmla="*/ 2055751 w 3485610"/>
              <a:gd name="connsiteY3" fmla="*/ 1424916 h 1594896"/>
              <a:gd name="connsiteX4" fmla="*/ 3485610 w 3485610"/>
              <a:gd name="connsiteY4" fmla="*/ 1593342 h 1594896"/>
              <a:gd name="connsiteX0" fmla="*/ 234410 w 3485610"/>
              <a:gd name="connsiteY0" fmla="*/ 199971 h 1593342"/>
              <a:gd name="connsiteX1" fmla="*/ 255551 w 3485610"/>
              <a:gd name="connsiteY1" fmla="*/ 128772 h 1593342"/>
              <a:gd name="connsiteX2" fmla="*/ 1767719 w 3485610"/>
              <a:gd name="connsiteY2" fmla="*/ 200781 h 1593342"/>
              <a:gd name="connsiteX3" fmla="*/ 2055751 w 3485610"/>
              <a:gd name="connsiteY3" fmla="*/ 1280900 h 1593342"/>
              <a:gd name="connsiteX4" fmla="*/ 3485610 w 3485610"/>
              <a:gd name="connsiteY4" fmla="*/ 1593342 h 1593342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234410 w 3495911"/>
              <a:gd name="connsiteY0" fmla="*/ 199971 h 1450880"/>
              <a:gd name="connsiteX1" fmla="*/ 255551 w 3495911"/>
              <a:gd name="connsiteY1" fmla="*/ 128772 h 1450880"/>
              <a:gd name="connsiteX2" fmla="*/ 1767719 w 3495911"/>
              <a:gd name="connsiteY2" fmla="*/ 200781 h 1450880"/>
              <a:gd name="connsiteX3" fmla="*/ 2055751 w 3495911"/>
              <a:gd name="connsiteY3" fmla="*/ 1280900 h 1450880"/>
              <a:gd name="connsiteX4" fmla="*/ 3495911 w 3495911"/>
              <a:gd name="connsiteY4" fmla="*/ 1352908 h 1450880"/>
              <a:gd name="connsiteX0" fmla="*/ 132015 w 3516391"/>
              <a:gd name="connsiteY0" fmla="*/ 128772 h 1450880"/>
              <a:gd name="connsiteX1" fmla="*/ 276031 w 3516391"/>
              <a:gd name="connsiteY1" fmla="*/ 128772 h 1450880"/>
              <a:gd name="connsiteX2" fmla="*/ 1788199 w 3516391"/>
              <a:gd name="connsiteY2" fmla="*/ 200781 h 1450880"/>
              <a:gd name="connsiteX3" fmla="*/ 2076231 w 3516391"/>
              <a:gd name="connsiteY3" fmla="*/ 1280900 h 1450880"/>
              <a:gd name="connsiteX4" fmla="*/ 3516391 w 3516391"/>
              <a:gd name="connsiteY4" fmla="*/ 1352908 h 1450880"/>
              <a:gd name="connsiteX0" fmla="*/ 149408 w 3512912"/>
              <a:gd name="connsiteY0" fmla="*/ 1668185 h 1668185"/>
              <a:gd name="connsiteX1" fmla="*/ 272552 w 3512912"/>
              <a:gd name="connsiteY1" fmla="*/ 228025 h 1668185"/>
              <a:gd name="connsiteX2" fmla="*/ 1784720 w 3512912"/>
              <a:gd name="connsiteY2" fmla="*/ 300034 h 1668185"/>
              <a:gd name="connsiteX3" fmla="*/ 2072752 w 3512912"/>
              <a:gd name="connsiteY3" fmla="*/ 1380153 h 1668185"/>
              <a:gd name="connsiteX4" fmla="*/ 3512912 w 3512912"/>
              <a:gd name="connsiteY4" fmla="*/ 1452161 h 1668185"/>
              <a:gd name="connsiteX0" fmla="*/ 0 w 3363504"/>
              <a:gd name="connsiteY0" fmla="*/ 1568932 h 1724950"/>
              <a:gd name="connsiteX1" fmla="*/ 764433 w 3363504"/>
              <a:gd name="connsiteY1" fmla="*/ 1496925 h 1724950"/>
              <a:gd name="connsiteX2" fmla="*/ 1635312 w 3363504"/>
              <a:gd name="connsiteY2" fmla="*/ 200781 h 1724950"/>
              <a:gd name="connsiteX3" fmla="*/ 1923344 w 3363504"/>
              <a:gd name="connsiteY3" fmla="*/ 1280900 h 1724950"/>
              <a:gd name="connsiteX4" fmla="*/ 3363504 w 3363504"/>
              <a:gd name="connsiteY4" fmla="*/ 1352908 h 1724950"/>
              <a:gd name="connsiteX0" fmla="*/ 0 w 3363505"/>
              <a:gd name="connsiteY0" fmla="*/ 1640940 h 1640940"/>
              <a:gd name="connsiteX1" fmla="*/ 764434 w 3363505"/>
              <a:gd name="connsiteY1" fmla="*/ 1496925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840877 w 3363505"/>
              <a:gd name="connsiteY1" fmla="*/ 1640940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1640940 h 1640940"/>
              <a:gd name="connsiteX1" fmla="*/ 917320 w 3363505"/>
              <a:gd name="connsiteY1" fmla="*/ 1568932 h 1640940"/>
              <a:gd name="connsiteX2" fmla="*/ 1635313 w 3363505"/>
              <a:gd name="connsiteY2" fmla="*/ 200781 h 1640940"/>
              <a:gd name="connsiteX3" fmla="*/ 1923345 w 3363505"/>
              <a:gd name="connsiteY3" fmla="*/ 1280900 h 1640940"/>
              <a:gd name="connsiteX4" fmla="*/ 3363505 w 3363505"/>
              <a:gd name="connsiteY4" fmla="*/ 1352908 h 1640940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1923345 w 3363505"/>
              <a:gd name="connsiteY3" fmla="*/ 488813 h 848853"/>
              <a:gd name="connsiteX4" fmla="*/ 3363505 w 3363505"/>
              <a:gd name="connsiteY4" fmla="*/ 560821 h 848853"/>
              <a:gd name="connsiteX0" fmla="*/ 0 w 3363505"/>
              <a:gd name="connsiteY0" fmla="*/ 848853 h 848853"/>
              <a:gd name="connsiteX1" fmla="*/ 917320 w 3363505"/>
              <a:gd name="connsiteY1" fmla="*/ 776845 h 848853"/>
              <a:gd name="connsiteX2" fmla="*/ 1223093 w 3363505"/>
              <a:gd name="connsiteY2" fmla="*/ 200781 h 848853"/>
              <a:gd name="connsiteX3" fmla="*/ 2140413 w 3363505"/>
              <a:gd name="connsiteY3" fmla="*/ 200781 h 848853"/>
              <a:gd name="connsiteX4" fmla="*/ 3363505 w 3363505"/>
              <a:gd name="connsiteY4" fmla="*/ 560821 h 848853"/>
              <a:gd name="connsiteX0" fmla="*/ 0 w 3363505"/>
              <a:gd name="connsiteY0" fmla="*/ 1284143 h 1284143"/>
              <a:gd name="connsiteX1" fmla="*/ 917320 w 3363505"/>
              <a:gd name="connsiteY1" fmla="*/ 1212135 h 1284143"/>
              <a:gd name="connsiteX2" fmla="*/ 1223093 w 3363505"/>
              <a:gd name="connsiteY2" fmla="*/ 636071 h 1284143"/>
              <a:gd name="connsiteX3" fmla="*/ 2140413 w 3363505"/>
              <a:gd name="connsiteY3" fmla="*/ 636071 h 1284143"/>
              <a:gd name="connsiteX4" fmla="*/ 2216856 w 3363505"/>
              <a:gd name="connsiteY4" fmla="*/ 60007 h 1284143"/>
              <a:gd name="connsiteX5" fmla="*/ 3363505 w 3363505"/>
              <a:gd name="connsiteY5" fmla="*/ 996111 h 1284143"/>
              <a:gd name="connsiteX0" fmla="*/ 0 w 3363505"/>
              <a:gd name="connsiteY0" fmla="*/ 1296144 h 1296144"/>
              <a:gd name="connsiteX1" fmla="*/ 917320 w 3363505"/>
              <a:gd name="connsiteY1" fmla="*/ 1224136 h 1296144"/>
              <a:gd name="connsiteX2" fmla="*/ 1223093 w 3363505"/>
              <a:gd name="connsiteY2" fmla="*/ 648072 h 1296144"/>
              <a:gd name="connsiteX3" fmla="*/ 2140413 w 3363505"/>
              <a:gd name="connsiteY3" fmla="*/ 648072 h 1296144"/>
              <a:gd name="connsiteX4" fmla="*/ 2216856 w 3363505"/>
              <a:gd name="connsiteY4" fmla="*/ 72008 h 1296144"/>
              <a:gd name="connsiteX5" fmla="*/ 2904844 w 3363505"/>
              <a:gd name="connsiteY5" fmla="*/ 156017 h 1296144"/>
              <a:gd name="connsiteX6" fmla="*/ 3363505 w 3363505"/>
              <a:gd name="connsiteY6" fmla="*/ 1008112 h 1296144"/>
              <a:gd name="connsiteX0" fmla="*/ 0 w 3363505"/>
              <a:gd name="connsiteY0" fmla="*/ 1642183 h 1642183"/>
              <a:gd name="connsiteX1" fmla="*/ 917320 w 3363505"/>
              <a:gd name="connsiteY1" fmla="*/ 1570175 h 1642183"/>
              <a:gd name="connsiteX2" fmla="*/ 1223093 w 3363505"/>
              <a:gd name="connsiteY2" fmla="*/ 994111 h 1642183"/>
              <a:gd name="connsiteX3" fmla="*/ 2140413 w 3363505"/>
              <a:gd name="connsiteY3" fmla="*/ 994111 h 1642183"/>
              <a:gd name="connsiteX4" fmla="*/ 2216856 w 3363505"/>
              <a:gd name="connsiteY4" fmla="*/ 418047 h 1642183"/>
              <a:gd name="connsiteX5" fmla="*/ 2904844 w 3363505"/>
              <a:gd name="connsiteY5" fmla="*/ 502056 h 1642183"/>
              <a:gd name="connsiteX6" fmla="*/ 2981288 w 3363505"/>
              <a:gd name="connsiteY6" fmla="*/ 142016 h 1642183"/>
              <a:gd name="connsiteX7" fmla="*/ 3363505 w 3363505"/>
              <a:gd name="connsiteY7" fmla="*/ 1354151 h 1642183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95970 h 1595970"/>
              <a:gd name="connsiteX1" fmla="*/ 917320 w 3363504"/>
              <a:gd name="connsiteY1" fmla="*/ 1523962 h 1595970"/>
              <a:gd name="connsiteX2" fmla="*/ 1223093 w 3363504"/>
              <a:gd name="connsiteY2" fmla="*/ 947898 h 1595970"/>
              <a:gd name="connsiteX3" fmla="*/ 2140413 w 3363504"/>
              <a:gd name="connsiteY3" fmla="*/ 947898 h 1595970"/>
              <a:gd name="connsiteX4" fmla="*/ 2216856 w 3363504"/>
              <a:gd name="connsiteY4" fmla="*/ 371834 h 1595970"/>
              <a:gd name="connsiteX5" fmla="*/ 2904844 w 3363504"/>
              <a:gd name="connsiteY5" fmla="*/ 455843 h 1595970"/>
              <a:gd name="connsiteX6" fmla="*/ 2981288 w 3363504"/>
              <a:gd name="connsiteY6" fmla="*/ 95803 h 1595970"/>
              <a:gd name="connsiteX7" fmla="*/ 3363504 w 3363504"/>
              <a:gd name="connsiteY7" fmla="*/ 95804 h 1595970"/>
              <a:gd name="connsiteX0" fmla="*/ 0 w 3363504"/>
              <a:gd name="connsiteY0" fmla="*/ 1543144 h 1543144"/>
              <a:gd name="connsiteX1" fmla="*/ 917320 w 3363504"/>
              <a:gd name="connsiteY1" fmla="*/ 1471136 h 1543144"/>
              <a:gd name="connsiteX2" fmla="*/ 1223093 w 3363504"/>
              <a:gd name="connsiteY2" fmla="*/ 895072 h 1543144"/>
              <a:gd name="connsiteX3" fmla="*/ 2140413 w 3363504"/>
              <a:gd name="connsiteY3" fmla="*/ 895072 h 1543144"/>
              <a:gd name="connsiteX4" fmla="*/ 2216856 w 3363504"/>
              <a:gd name="connsiteY4" fmla="*/ 319008 h 1543144"/>
              <a:gd name="connsiteX5" fmla="*/ 2904844 w 3363504"/>
              <a:gd name="connsiteY5" fmla="*/ 403017 h 1543144"/>
              <a:gd name="connsiteX6" fmla="*/ 2981288 w 3363504"/>
              <a:gd name="connsiteY6" fmla="*/ 42977 h 1543144"/>
              <a:gd name="connsiteX7" fmla="*/ 3363504 w 3363504"/>
              <a:gd name="connsiteY7" fmla="*/ 42978 h 1543144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360040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917320 w 3363504"/>
              <a:gd name="connsiteY1" fmla="*/ 1428159 h 1500167"/>
              <a:gd name="connsiteX2" fmla="*/ 1223093 w 3363504"/>
              <a:gd name="connsiteY2" fmla="*/ 852095 h 1500167"/>
              <a:gd name="connsiteX3" fmla="*/ 2140413 w 3363504"/>
              <a:gd name="connsiteY3" fmla="*/ 852095 h 1500167"/>
              <a:gd name="connsiteX4" fmla="*/ 2216856 w 3363504"/>
              <a:gd name="connsiteY4" fmla="*/ 276031 h 1500167"/>
              <a:gd name="connsiteX5" fmla="*/ 2904844 w 3363504"/>
              <a:gd name="connsiteY5" fmla="*/ 288032 h 1500167"/>
              <a:gd name="connsiteX6" fmla="*/ 2981288 w 3363504"/>
              <a:gd name="connsiteY6" fmla="*/ 0 h 1500167"/>
              <a:gd name="connsiteX7" fmla="*/ 3363504 w 3363504"/>
              <a:gd name="connsiteY7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3 w 3363504"/>
              <a:gd name="connsiteY3" fmla="*/ 852095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  <a:gd name="connsiteX0" fmla="*/ 0 w 3363504"/>
              <a:gd name="connsiteY0" fmla="*/ 1500167 h 1500167"/>
              <a:gd name="connsiteX1" fmla="*/ 0 w 3363504"/>
              <a:gd name="connsiteY1" fmla="*/ 1440160 h 1500167"/>
              <a:gd name="connsiteX2" fmla="*/ 917320 w 3363504"/>
              <a:gd name="connsiteY2" fmla="*/ 1428159 h 1500167"/>
              <a:gd name="connsiteX3" fmla="*/ 1223092 w 3363504"/>
              <a:gd name="connsiteY3" fmla="*/ 864096 h 1500167"/>
              <a:gd name="connsiteX4" fmla="*/ 2140413 w 3363504"/>
              <a:gd name="connsiteY4" fmla="*/ 852095 h 1500167"/>
              <a:gd name="connsiteX5" fmla="*/ 2216856 w 3363504"/>
              <a:gd name="connsiteY5" fmla="*/ 276031 h 1500167"/>
              <a:gd name="connsiteX6" fmla="*/ 2904844 w 3363504"/>
              <a:gd name="connsiteY6" fmla="*/ 288032 h 1500167"/>
              <a:gd name="connsiteX7" fmla="*/ 2981288 w 3363504"/>
              <a:gd name="connsiteY7" fmla="*/ 0 h 1500167"/>
              <a:gd name="connsiteX8" fmla="*/ 3363504 w 3363504"/>
              <a:gd name="connsiteY8" fmla="*/ 1 h 150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3504" h="1500167">
                <a:moveTo>
                  <a:pt x="0" y="1500167"/>
                </a:moveTo>
                <a:lnTo>
                  <a:pt x="0" y="1440160"/>
                </a:lnTo>
                <a:lnTo>
                  <a:pt x="917320" y="1428159"/>
                </a:lnTo>
                <a:cubicBezTo>
                  <a:pt x="1189872" y="1188133"/>
                  <a:pt x="929895" y="910461"/>
                  <a:pt x="1223092" y="864096"/>
                </a:cubicBezTo>
                <a:cubicBezTo>
                  <a:pt x="1675209" y="908756"/>
                  <a:pt x="1960838" y="808363"/>
                  <a:pt x="2140413" y="852095"/>
                </a:cubicBezTo>
                <a:cubicBezTo>
                  <a:pt x="2271665" y="812205"/>
                  <a:pt x="2151908" y="496634"/>
                  <a:pt x="2216856" y="276031"/>
                </a:cubicBezTo>
                <a:cubicBezTo>
                  <a:pt x="2334192" y="245635"/>
                  <a:pt x="2600227" y="271948"/>
                  <a:pt x="2904844" y="288032"/>
                </a:cubicBezTo>
                <a:cubicBezTo>
                  <a:pt x="3051559" y="348245"/>
                  <a:pt x="2904845" y="60006"/>
                  <a:pt x="2981288" y="0"/>
                </a:cubicBezTo>
                <a:cubicBezTo>
                  <a:pt x="3196708" y="4544"/>
                  <a:pt x="3239739" y="21573"/>
                  <a:pt x="3363504" y="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 rot="5400000" flipH="1" flipV="1">
            <a:off x="4572794" y="5300414"/>
            <a:ext cx="201622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2080" y="43651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1653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604448" y="6165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5580112" y="4437112"/>
            <a:ext cx="3240360" cy="172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Гюйгенса-Френеля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Каждый элемент волнового фронта можно рассматривать как центр вторичного возмущения, порождающего вторичные сферические волны, а результирующее световое поле в каждой точке пространства будет определяться интерференцией этих волн</a:t>
            </a:r>
            <a:endParaRPr lang="ru-RU" dirty="0"/>
          </a:p>
        </p:txBody>
      </p:sp>
      <p:pic>
        <p:nvPicPr>
          <p:cNvPr id="5" name="Содержимое 3" descr="500px-Refraction_-_Huygens-Fresnel_principle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2379"/>
            <a:ext cx="4038600" cy="3230880"/>
          </a:xfr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186363" y="5599985"/>
          <a:ext cx="2409973" cy="1170703"/>
        </p:xfrm>
        <a:graphic>
          <a:graphicData uri="http://schemas.openxmlformats.org/presentationml/2006/ole">
            <p:oleObj spid="_x0000_s3074" name="Формула" r:id="rId4" imgW="863280" imgH="419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Вершинный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988840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lightDir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ftransform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vec3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normalW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gl_NormalMatrix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gl_Normal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float diffuse = max(0.0,dot(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lightDir,normalW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vTexCoord.x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diffuse;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vTexCoord.y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0.0;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Фрагментный </a:t>
            </a:r>
            <a:r>
              <a:rPr lang="ru-RU" dirty="0" err="1" smtClean="0"/>
              <a:t>шейдер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98884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uniform sampler2D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varying vec2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void main(void)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= texture2D(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ToonShaderTexture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vTexCoord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9903" t="19070" r="25000" b="36004"/>
          <a:stretch>
            <a:fillRect/>
          </a:stretch>
        </p:blipFill>
        <p:spPr bwMode="auto">
          <a:xfrm>
            <a:off x="539552" y="2204864"/>
            <a:ext cx="305983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8778" t="29861" r="34644" b="42254"/>
          <a:stretch>
            <a:fillRect/>
          </a:stretch>
        </p:blipFill>
        <p:spPr bwMode="auto">
          <a:xfrm>
            <a:off x="3851920" y="2348880"/>
            <a:ext cx="44104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4067944" y="2564904"/>
            <a:ext cx="3168352" cy="3168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547664" y="3789040"/>
            <a:ext cx="259228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139952" y="3789040"/>
            <a:ext cx="165618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5" idx="1"/>
          </p:cNvCxnSpPr>
          <p:nvPr/>
        </p:nvCxnSpPr>
        <p:spPr>
          <a:xfrm>
            <a:off x="1907704" y="2996952"/>
            <a:ext cx="2624235" cy="319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10800000">
            <a:off x="3635896" y="3573016"/>
            <a:ext cx="432048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5" idx="0"/>
            <a:endCxn id="5" idx="4"/>
          </p:cNvCxnSpPr>
          <p:nvPr/>
        </p:nvCxnSpPr>
        <p:spPr>
          <a:xfrm rot="162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5" idx="2"/>
            <a:endCxn id="5" idx="6"/>
          </p:cNvCxnSpPr>
          <p:nvPr/>
        </p:nvCxnSpPr>
        <p:spPr>
          <a:xfrm rot="10800000" flipH="1">
            <a:off x="4067944" y="414908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5" idx="1"/>
          </p:cNvCxnSpPr>
          <p:nvPr/>
        </p:nvCxnSpPr>
        <p:spPr>
          <a:xfrm rot="16200000" flipH="1">
            <a:off x="4855974" y="2704863"/>
            <a:ext cx="328096" cy="97616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" idx="1"/>
          </p:cNvCxnSpPr>
          <p:nvPr/>
        </p:nvCxnSpPr>
        <p:spPr>
          <a:xfrm rot="16200000" flipV="1">
            <a:off x="3959934" y="2456892"/>
            <a:ext cx="1040058" cy="1039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411760" y="2636912"/>
            <a:ext cx="2664296" cy="720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4572000" y="1556792"/>
            <a:ext cx="1656184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5076056" y="2708920"/>
            <a:ext cx="216024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Закон </a:t>
            </a:r>
            <a:r>
              <a:rPr lang="ru-RU" dirty="0" err="1" smtClean="0"/>
              <a:t>Снелла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Угол падения света на поверхность связан с углом преломления соотношением</a:t>
            </a:r>
            <a:endParaRPr lang="ru-RU" dirty="0"/>
          </a:p>
        </p:txBody>
      </p:sp>
      <p:pic>
        <p:nvPicPr>
          <p:cNvPr id="8" name="Содержимое 7" descr="334px-Snells_law2.svg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33401" y="1920875"/>
            <a:ext cx="2468198" cy="4433888"/>
          </a:xfrm>
        </p:spPr>
      </p:pic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755576" y="3573016"/>
          <a:ext cx="3096344" cy="591436"/>
        </p:xfrm>
        <a:graphic>
          <a:graphicData uri="http://schemas.openxmlformats.org/presentationml/2006/ole">
            <p:oleObj spid="_x0000_s2050" name="Формула" r:id="rId4" imgW="1130040" imgH="21564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79512" y="4581128"/>
          <a:ext cx="1094476" cy="2072407"/>
        </p:xfrm>
        <a:graphic>
          <a:graphicData uri="http://schemas.openxmlformats.org/presentationml/2006/ole">
            <p:oleObj spid="_x0000_s2051" name="Формула" r:id="rId5" imgW="469800" imgH="88884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2051720" y="4581128"/>
          <a:ext cx="2520280" cy="931092"/>
        </p:xfrm>
        <a:graphic>
          <a:graphicData uri="http://schemas.openxmlformats.org/presentationml/2006/ole">
            <p:oleObj spid="_x0000_s2052" name="Формула" r:id="rId6" imgW="1168200" imgH="431640" progId="Equation.3">
              <p:embed/>
            </p:oleObj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339752" y="5689946"/>
          <a:ext cx="1584176" cy="769129"/>
        </p:xfrm>
        <a:graphic>
          <a:graphicData uri="http://schemas.openxmlformats.org/presentationml/2006/ole">
            <p:oleObj spid="_x0000_s2054" name="Формула" r:id="rId7" imgW="863280" imgH="41904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1720" y="6488668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Гюйгенса-Френеля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>
            <a:off x="1475656" y="48691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915816" y="530120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Внутреннее отражение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Явление отражения э/м волны от границы раздела двух сред при условии, что волна падает из среды с большим показателем преломления</a:t>
            </a:r>
            <a:endParaRPr lang="ru-RU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99592" y="4941168"/>
          <a:ext cx="2400300" cy="1181100"/>
        </p:xfrm>
        <a:graphic>
          <a:graphicData uri="http://schemas.openxmlformats.org/presentationml/2006/ole">
            <p:oleObj spid="_x0000_s4098" name="Формула" r:id="rId3" imgW="876240" imgH="431640" progId="Equation.3">
              <p:embed/>
            </p:oleObj>
          </a:graphicData>
        </a:graphic>
      </p:graphicFrame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988840"/>
            <a:ext cx="3448471" cy="205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4149080"/>
            <a:ext cx="345638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Визуализация преломляющих свет объектов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15616" y="386104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935596" y="396906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491880" y="1844824"/>
            <a:ext cx="2088232" cy="17281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1259632" y="2708920"/>
            <a:ext cx="22322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3491880" y="2348880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508104" y="2348880"/>
            <a:ext cx="180020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Блок-схема: извлечение 36"/>
          <p:cNvSpPr/>
          <p:nvPr/>
        </p:nvSpPr>
        <p:spPr>
          <a:xfrm>
            <a:off x="7092280" y="3068960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извлечение 35"/>
          <p:cNvSpPr/>
          <p:nvPr/>
        </p:nvSpPr>
        <p:spPr>
          <a:xfrm>
            <a:off x="7092280" y="2420888"/>
            <a:ext cx="936104" cy="108012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339752" y="4797152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Высокореалистичная</a:t>
            </a:r>
            <a:r>
              <a:rPr lang="ru-RU" dirty="0" smtClean="0"/>
              <a:t> визуализация объектов требует трассировки лучей и обработки всех преломлений на пути следования луча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Упрощения для визуализации в реальном времени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Использование карт окружающей среды</a:t>
            </a:r>
          </a:p>
          <a:p>
            <a:r>
              <a:rPr lang="ru-RU" dirty="0" smtClean="0"/>
              <a:t>Расчет только первого преломления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Упрощенная визуализация преломляющих свет объектов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43808" y="4809953"/>
            <a:ext cx="83209" cy="8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2739797" y="4872360"/>
            <a:ext cx="1289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4216761" y="3645024"/>
            <a:ext cx="1206534" cy="9985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6" idx="3"/>
            <a:endCxn id="9" idx="2"/>
          </p:cNvCxnSpPr>
          <p:nvPr/>
        </p:nvCxnSpPr>
        <p:spPr>
          <a:xfrm flipV="1">
            <a:off x="2927017" y="4144279"/>
            <a:ext cx="1289743" cy="707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</p:cNvCxnSpPr>
          <p:nvPr/>
        </p:nvCxnSpPr>
        <p:spPr>
          <a:xfrm rot="10800000" flipH="1">
            <a:off x="4216761" y="3746090"/>
            <a:ext cx="2154542" cy="398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81690" y="3936256"/>
            <a:ext cx="1040116" cy="37444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051721" y="1988841"/>
            <a:ext cx="4320480" cy="432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44208" y="2204864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Кубическая текстура</a:t>
            </a:r>
            <a:endParaRPr lang="ru-RU" dirty="0"/>
          </a:p>
        </p:txBody>
      </p:sp>
      <p:sp>
        <p:nvSpPr>
          <p:cNvPr id="25" name="Умножение 24"/>
          <p:cNvSpPr/>
          <p:nvPr/>
        </p:nvSpPr>
        <p:spPr>
          <a:xfrm>
            <a:off x="5796136" y="3933056"/>
            <a:ext cx="288032" cy="4320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99656d768655cdfd8f4de67df21b05ce39e7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525</TotalTime>
  <Words>1545</Words>
  <Application>Microsoft Office PowerPoint</Application>
  <PresentationFormat>Экран (4:3)</PresentationFormat>
  <Paragraphs>317</Paragraphs>
  <Slides>43</Slides>
  <Notes>2</Notes>
  <HiddenSlides>1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5" baseType="lpstr">
      <vt:lpstr>Поток</vt:lpstr>
      <vt:lpstr>Формула</vt:lpstr>
      <vt:lpstr>Визуализация полупрозрачных объектов</vt:lpstr>
      <vt:lpstr>Взаимодействие света с полупрозрачными объектами</vt:lpstr>
      <vt:lpstr>Причина возникновения рефракции</vt:lpstr>
      <vt:lpstr>Принцип Гюйгенса-Френеля</vt:lpstr>
      <vt:lpstr>Закон Снелла</vt:lpstr>
      <vt:lpstr>Внутреннее отражение</vt:lpstr>
      <vt:lpstr>Визуализация преломляющих свет объектов</vt:lpstr>
      <vt:lpstr>Упрощения для визуализации в реальном времени</vt:lpstr>
      <vt:lpstr>Упрощенная визуализация преломляющих свет объектов</vt:lpstr>
      <vt:lpstr>Вершинный шейдер</vt:lpstr>
      <vt:lpstr>Фрагментный шейдер (1)</vt:lpstr>
      <vt:lpstr>Результат</vt:lpstr>
      <vt:lpstr>Дальнейшие улучшения</vt:lpstr>
      <vt:lpstr>Фрагментный шейдер чистого отражения</vt:lpstr>
      <vt:lpstr>Результат</vt:lpstr>
      <vt:lpstr>Комбинируем отраженный и преломленный свет</vt:lpstr>
      <vt:lpstr>Фрагментный шейдер</vt:lpstr>
      <vt:lpstr>Результат</vt:lpstr>
      <vt:lpstr>Дисперсия</vt:lpstr>
      <vt:lpstr>Эмулируем дисперсию</vt:lpstr>
      <vt:lpstr>Фрагментный шейдер</vt:lpstr>
      <vt:lpstr>Результат</vt:lpstr>
      <vt:lpstr>Нефотореалистичный рендеринг</vt:lpstr>
      <vt:lpstr>Non-photorealistic rendering</vt:lpstr>
      <vt:lpstr>Hatching (штриховка)</vt:lpstr>
      <vt:lpstr>Штриховка</vt:lpstr>
      <vt:lpstr>Текстуры штриховки</vt:lpstr>
      <vt:lpstr>Вершинный шейдер (начало)</vt:lpstr>
      <vt:lpstr>Вершинный шейдер (продолжение)</vt:lpstr>
      <vt:lpstr>Вершинный шейдер (окончание)</vt:lpstr>
      <vt:lpstr>Фрагментный шейдер (окончание)</vt:lpstr>
      <vt:lpstr>Результат</vt:lpstr>
      <vt:lpstr>Metallic cartoon</vt:lpstr>
      <vt:lpstr>Принцип создания эффекта metallic cartoon</vt:lpstr>
      <vt:lpstr>Вершинный шейдер</vt:lpstr>
      <vt:lpstr>Фрагментный шейдер</vt:lpstr>
      <vt:lpstr>Результат</vt:lpstr>
      <vt:lpstr>Toon shading</vt:lpstr>
      <vt:lpstr>Принцип создания эффекта Toon shading</vt:lpstr>
      <vt:lpstr>Вершинный шейдер</vt:lpstr>
      <vt:lpstr>Фрагментный шейдер</vt:lpstr>
      <vt:lpstr>Результат</vt:lpstr>
      <vt:lpstr>Слайд 43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Valued Acer Customer</cp:lastModifiedBy>
  <cp:revision>186</cp:revision>
  <dcterms:created xsi:type="dcterms:W3CDTF">2010-12-07T21:01:38Z</dcterms:created>
  <dcterms:modified xsi:type="dcterms:W3CDTF">2012-12-17T05:25:32Z</dcterms:modified>
</cp:coreProperties>
</file>